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3"/>
            <a:ext cx="4320480" cy="4339724"/>
          </a:xfrm>
          <a:prstGeom prst="rect">
            <a:avLst/>
          </a:prstGeom>
        </p:spPr>
      </p:pic>
      <p:grpSp>
        <p:nvGrpSpPr>
          <p:cNvPr id="2" name="مجموعة 20"/>
          <p:cNvGrpSpPr/>
          <p:nvPr/>
        </p:nvGrpSpPr>
        <p:grpSpPr>
          <a:xfrm>
            <a:off x="4396452" y="188640"/>
            <a:ext cx="3127876" cy="2232248"/>
            <a:chOff x="4396452" y="188640"/>
            <a:chExt cx="3127876" cy="2232248"/>
          </a:xfrm>
        </p:grpSpPr>
        <p:pic>
          <p:nvPicPr>
            <p:cNvPr id="6" name="صورة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2080" y="188640"/>
              <a:ext cx="2232248" cy="2232248"/>
            </a:xfrm>
            <a:prstGeom prst="rect">
              <a:avLst/>
            </a:prstGeom>
          </p:spPr>
        </p:pic>
        <p:cxnSp>
          <p:nvCxnSpPr>
            <p:cNvPr id="10" name="رابط مستقيم 9"/>
            <p:cNvCxnSpPr/>
            <p:nvPr/>
          </p:nvCxnSpPr>
          <p:spPr>
            <a:xfrm flipV="1">
              <a:off x="4396452" y="1844824"/>
              <a:ext cx="1080120" cy="519822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21"/>
          <p:cNvGrpSpPr/>
          <p:nvPr/>
        </p:nvGrpSpPr>
        <p:grpSpPr>
          <a:xfrm>
            <a:off x="4644008" y="2276872"/>
            <a:ext cx="4021079" cy="2232248"/>
            <a:chOff x="4644008" y="2276872"/>
            <a:chExt cx="4021079" cy="2232248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2839" y="2276872"/>
              <a:ext cx="2232248" cy="2232248"/>
            </a:xfrm>
            <a:prstGeom prst="rect">
              <a:avLst/>
            </a:prstGeom>
          </p:spPr>
        </p:pic>
        <p:cxnSp>
          <p:nvCxnSpPr>
            <p:cNvPr id="17" name="رابط مستقيم 16"/>
            <p:cNvCxnSpPr>
              <a:endCxn id="7" idx="1"/>
            </p:cNvCxnSpPr>
            <p:nvPr/>
          </p:nvCxnSpPr>
          <p:spPr>
            <a:xfrm flipV="1">
              <a:off x="4644008" y="3392996"/>
              <a:ext cx="1788831" cy="23687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مجموعة 22"/>
          <p:cNvGrpSpPr/>
          <p:nvPr/>
        </p:nvGrpSpPr>
        <p:grpSpPr>
          <a:xfrm>
            <a:off x="4351060" y="4420353"/>
            <a:ext cx="3173268" cy="2232248"/>
            <a:chOff x="4351060" y="4420353"/>
            <a:chExt cx="3173268" cy="2232248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2080" y="4420353"/>
              <a:ext cx="2232248" cy="2232248"/>
            </a:xfrm>
            <a:prstGeom prst="rect">
              <a:avLst/>
            </a:prstGeom>
          </p:spPr>
        </p:pic>
        <p:cxnSp>
          <p:nvCxnSpPr>
            <p:cNvPr id="19" name="رابط مستقيم 18"/>
            <p:cNvCxnSpPr/>
            <p:nvPr/>
          </p:nvCxnSpPr>
          <p:spPr>
            <a:xfrm>
              <a:off x="4351060" y="4493354"/>
              <a:ext cx="1080120" cy="576064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مربع نص 24"/>
          <p:cNvSpPr txBox="1"/>
          <p:nvPr/>
        </p:nvSpPr>
        <p:spPr>
          <a:xfrm>
            <a:off x="5364088" y="404664"/>
            <a:ext cx="20931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تعريف </a:t>
            </a:r>
          </a:p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النظام</a:t>
            </a:r>
          </a:p>
          <a:p>
            <a:pPr algn="ctr"/>
            <a:r>
              <a:rPr lang="en-US" sz="3200" b="1" i="1" dirty="0" smtClean="0">
                <a:solidFill>
                  <a:srgbClr val="FFFFFF"/>
                </a:solidFill>
              </a:rPr>
              <a:t>Moodle</a:t>
            </a:r>
            <a:endParaRPr lang="ar-IQ" sz="3200" b="1" i="1" dirty="0" smtClean="0">
              <a:solidFill>
                <a:srgbClr val="FFFFFF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477754" y="2828006"/>
            <a:ext cx="20931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مميزات</a:t>
            </a:r>
          </a:p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النظام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361630" y="4997868"/>
            <a:ext cx="209314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توظيف</a:t>
            </a:r>
          </a:p>
          <a:p>
            <a:pPr algn="ctr"/>
            <a:r>
              <a:rPr lang="ar-IQ" sz="3200" dirty="0" smtClean="0">
                <a:solidFill>
                  <a:srgbClr val="FFFFFF"/>
                </a:solidFill>
                <a:latin typeface="Hacen Liner XL" pitchFamily="2" charset="-78"/>
                <a:cs typeface="Hacen Liner XL" pitchFamily="2" charset="-78"/>
              </a:rPr>
              <a:t>النظام</a:t>
            </a: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928033"/>
            <a:ext cx="2664296" cy="7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63688" y="1679068"/>
            <a:ext cx="7632848" cy="2092881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IQ" sz="6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acen Liner XL" pitchFamily="2" charset="-78"/>
              </a:rPr>
              <a:t>شكـراً لحسن اصغائكم</a:t>
            </a:r>
          </a:p>
          <a:p>
            <a:pPr algn="ctr">
              <a:spcBef>
                <a:spcPts val="1200"/>
              </a:spcBef>
            </a:pPr>
            <a:r>
              <a:rPr lang="ar-IQ" sz="6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acen Liner XL" pitchFamily="2" charset="-78"/>
              </a:rPr>
              <a:t>فريق عمل النظام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61" y="3933056"/>
            <a:ext cx="8339328" cy="2286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771798" y="4521894"/>
            <a:ext cx="563194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acen Liner XL" pitchFamily="2" charset="-78"/>
              </a:rPr>
              <a:t>مركز البحث والتـأهيل المعلوماتي</a:t>
            </a:r>
            <a:endParaRPr lang="ar-IQ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345898"/>
            <a:ext cx="8250140" cy="64294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FF9900"/>
                </a:solidFill>
              </a:rPr>
              <a:t>M</a:t>
            </a:r>
            <a:r>
              <a:rPr lang="en-US" sz="2800" b="1" i="1" dirty="0" smtClean="0"/>
              <a:t>odular </a:t>
            </a:r>
            <a:r>
              <a:rPr lang="en-US" sz="2800" b="1" i="1" dirty="0" smtClean="0">
                <a:solidFill>
                  <a:srgbClr val="FF9900"/>
                </a:solidFill>
              </a:rPr>
              <a:t>O</a:t>
            </a:r>
            <a:r>
              <a:rPr lang="en-US" sz="2800" b="1" i="1" dirty="0" smtClean="0"/>
              <a:t>bject </a:t>
            </a:r>
            <a:r>
              <a:rPr lang="en-US" sz="2800" b="1" i="1" dirty="0" smtClean="0">
                <a:solidFill>
                  <a:srgbClr val="FF9900"/>
                </a:solidFill>
              </a:rPr>
              <a:t>O</a:t>
            </a:r>
            <a:r>
              <a:rPr lang="en-US" sz="2800" b="1" i="1" dirty="0" smtClean="0"/>
              <a:t>rient </a:t>
            </a:r>
            <a:r>
              <a:rPr lang="en-US" sz="2800" b="1" i="1" dirty="0" smtClean="0">
                <a:solidFill>
                  <a:srgbClr val="FF9900"/>
                </a:solidFill>
              </a:rPr>
              <a:t>D</a:t>
            </a:r>
            <a:r>
              <a:rPr lang="en-US" sz="2800" b="1" i="1" dirty="0" smtClean="0"/>
              <a:t>ynamic </a:t>
            </a:r>
            <a:r>
              <a:rPr lang="en-US" sz="2800" b="1" i="1" dirty="0" smtClean="0">
                <a:solidFill>
                  <a:srgbClr val="FF9900"/>
                </a:solidFill>
              </a:rPr>
              <a:t>L</a:t>
            </a:r>
            <a:r>
              <a:rPr lang="en-US" sz="2800" b="1" i="1" dirty="0" smtClean="0"/>
              <a:t>earning </a:t>
            </a:r>
            <a:r>
              <a:rPr lang="en-US" sz="2800" b="1" i="1" dirty="0" smtClean="0">
                <a:solidFill>
                  <a:srgbClr val="FF9900"/>
                </a:solidFill>
              </a:rPr>
              <a:t>E</a:t>
            </a:r>
            <a:r>
              <a:rPr lang="en-US" sz="2800" b="1" i="1" dirty="0" smtClean="0"/>
              <a:t>nvironment</a:t>
            </a:r>
            <a:endParaRPr lang="ar-SA" sz="2800" b="1" i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501122" cy="857256"/>
          </a:xfrm>
        </p:spPr>
        <p:txBody>
          <a:bodyPr>
            <a:noAutofit/>
          </a:bodyPr>
          <a:lstStyle/>
          <a:p>
            <a:pPr algn="just"/>
            <a:r>
              <a:rPr lang="ar-IQ" sz="2200" dirty="0" smtClean="0">
                <a:solidFill>
                  <a:schemeClr val="tx1"/>
                </a:solidFill>
                <a:latin typeface="Hacen Liner XL" pitchFamily="2" charset="-78"/>
                <a:cs typeface="Hacen Liner XL" pitchFamily="2" charset="-78"/>
              </a:rPr>
              <a:t>مجموعة من البرامج مفتوحة المصدر تساعد في تطوير وإدارة البيئة التعليمية في مجال التعليم الالكتروني ويضم العديد من الوظائف والأدوات المطلوبة من هذه الأدوات:-</a:t>
            </a:r>
            <a:endParaRPr lang="ar-SA" sz="2200" dirty="0">
              <a:solidFill>
                <a:schemeClr val="tx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1028" name="Picture 4" descr="C:\Users\5010\Desktop\moodle(1)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16632"/>
            <a:ext cx="5072098" cy="125387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مجموعة 15"/>
          <p:cNvGrpSpPr/>
          <p:nvPr/>
        </p:nvGrpSpPr>
        <p:grpSpPr>
          <a:xfrm>
            <a:off x="5000628" y="2779760"/>
            <a:ext cx="3714776" cy="1643074"/>
            <a:chOff x="5000628" y="3429000"/>
            <a:chExt cx="3714776" cy="1643074"/>
          </a:xfrm>
        </p:grpSpPr>
        <p:sp>
          <p:nvSpPr>
            <p:cNvPr id="5" name="مستطيل مستدير الزوايا 4"/>
            <p:cNvSpPr/>
            <p:nvPr/>
          </p:nvSpPr>
          <p:spPr>
            <a:xfrm>
              <a:off x="5000628" y="3429000"/>
              <a:ext cx="3714776" cy="1414162"/>
            </a:xfrm>
            <a:prstGeom prst="round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5072066" y="3502414"/>
              <a:ext cx="3571900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أداة تستخدم لبناء المناهج الالكترونية ( تجميع – تبويب – عرض ) بالشكل المناسب.</a:t>
              </a:r>
            </a:p>
            <a:p>
              <a:pPr algn="justLow"/>
              <a:endParaRPr lang="ar-IQ" sz="2400" dirty="0"/>
            </a:p>
          </p:txBody>
        </p:sp>
      </p:grpSp>
      <p:grpSp>
        <p:nvGrpSpPr>
          <p:cNvPr id="8" name="مجموعة 17"/>
          <p:cNvGrpSpPr/>
          <p:nvPr/>
        </p:nvGrpSpPr>
        <p:grpSpPr>
          <a:xfrm>
            <a:off x="285720" y="2765162"/>
            <a:ext cx="4286280" cy="1428760"/>
            <a:chOff x="428596" y="2928934"/>
            <a:chExt cx="3929090" cy="2286016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428596" y="2928934"/>
              <a:ext cx="3929090" cy="2286016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500034" y="3093457"/>
              <a:ext cx="3786214" cy="132959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تحديد المستفيدين مما تم بناءه وفقا لصلاحيات يحددها مدير النظام.</a:t>
              </a:r>
              <a:endParaRPr lang="ar-IQ" sz="2400" dirty="0"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12" name="مجموعة 16"/>
          <p:cNvGrpSpPr/>
          <p:nvPr/>
        </p:nvGrpSpPr>
        <p:grpSpPr>
          <a:xfrm>
            <a:off x="4929190" y="4419066"/>
            <a:ext cx="3786214" cy="1228563"/>
            <a:chOff x="4929190" y="5272271"/>
            <a:chExt cx="3786214" cy="1228563"/>
          </a:xfrm>
        </p:grpSpPr>
        <p:sp>
          <p:nvSpPr>
            <p:cNvPr id="11" name="مستطيل مستدير الزوايا 10"/>
            <p:cNvSpPr/>
            <p:nvPr/>
          </p:nvSpPr>
          <p:spPr>
            <a:xfrm>
              <a:off x="4929190" y="5286388"/>
              <a:ext cx="3786214" cy="1214446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5000628" y="5272271"/>
              <a:ext cx="364333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توفر اتصال شبكي بين الموقع المخزن عليه المــــــــواد التعليمية </a:t>
              </a:r>
              <a:r>
                <a:rPr lang="ar-IQ" sz="2400" b="1" dirty="0" smtClean="0">
                  <a:latin typeface="+mj-lt"/>
                  <a:cs typeface="Hacen Liner XL" pitchFamily="2" charset="-78"/>
                </a:rPr>
                <a:t>( </a:t>
              </a:r>
              <a:r>
                <a:rPr lang="en-US" sz="2400" b="1" dirty="0" smtClean="0">
                  <a:latin typeface="+mj-lt"/>
                  <a:cs typeface="Hacen Liner XL" pitchFamily="2" charset="-78"/>
                </a:rPr>
                <a:t>server</a:t>
              </a:r>
              <a:r>
                <a:rPr lang="ar-IQ" sz="2400" b="1" dirty="0" smtClean="0">
                  <a:latin typeface="+mj-lt"/>
                  <a:cs typeface="Hacen Liner XL" pitchFamily="2" charset="-78"/>
                </a:rPr>
                <a:t> ) </a:t>
              </a:r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والمستفيدين.</a:t>
              </a:r>
              <a:endParaRPr lang="ar-IQ" sz="2400" dirty="0"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16" name="مجموعة 18"/>
          <p:cNvGrpSpPr/>
          <p:nvPr/>
        </p:nvGrpSpPr>
        <p:grpSpPr>
          <a:xfrm>
            <a:off x="285720" y="4441296"/>
            <a:ext cx="4214842" cy="1214446"/>
            <a:chOff x="500034" y="5357826"/>
            <a:chExt cx="3786214" cy="1214446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500034" y="5357826"/>
              <a:ext cx="3786214" cy="1214446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578737" y="5357826"/>
              <a:ext cx="3643338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تزويد المستخدمين للموقع التعليمي بالعديد من المعلومات الدورية عند دخولهم مثل الأخبار والإعلانات وغيرها</a:t>
              </a:r>
              <a:endParaRPr lang="ar-IQ" sz="2400" dirty="0">
                <a:latin typeface="Hacen Liner XL" pitchFamily="2" charset="-78"/>
                <a:cs typeface="Hacen Liner XL" pitchFamily="2" charset="-78"/>
              </a:endParaRPr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44E90-95BE-4E44-A918-FB316B3037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مجموعة 8"/>
          <p:cNvGrpSpPr/>
          <p:nvPr/>
        </p:nvGrpSpPr>
        <p:grpSpPr>
          <a:xfrm>
            <a:off x="0" y="0"/>
            <a:ext cx="9144000" cy="6786539"/>
            <a:chOff x="0" y="0"/>
            <a:chExt cx="9144000" cy="6786539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57538"/>
              <a:ext cx="4583132" cy="342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140"/>
              <a:ext cx="4583132" cy="3353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132" y="0"/>
              <a:ext cx="455915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3132" y="3361494"/>
              <a:ext cx="4560868" cy="342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51648" cy="91440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IQ" sz="4000" dirty="0" smtClean="0">
                <a:ln w="50800"/>
                <a:latin typeface="Hacen Liner XL" pitchFamily="2" charset="-78"/>
                <a:cs typeface="Hacen Liner XL" pitchFamily="2" charset="-78"/>
              </a:rPr>
              <a:t>مميزات النظام</a:t>
            </a:r>
            <a:endParaRPr lang="ar-IQ" sz="4000" dirty="0">
              <a:ln w="50800"/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28794" y="2143116"/>
            <a:ext cx="7500990" cy="178595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274320" marR="0" lvl="0" indent="-27432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ar-IQ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4282" y="1048087"/>
            <a:ext cx="418300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IQ" sz="2600" dirty="0">
                <a:latin typeface="Hacen Liner XL" pitchFamily="2" charset="-78"/>
                <a:cs typeface="Hacen Liner XL" pitchFamily="2" charset="-78"/>
              </a:rPr>
              <a:t>لا يمكن الدخول للنظام إلا بالحصول على اسم مستخدم وكلمة مرور خاصة بالنظام</a:t>
            </a:r>
            <a:r>
              <a:rPr lang="ar-IQ" sz="2600" dirty="0" smtClean="0">
                <a:latin typeface="Hacen Liner XL" pitchFamily="2" charset="-78"/>
                <a:cs typeface="Hacen Liner XL" pitchFamily="2" charset="-78"/>
              </a:rPr>
              <a:t>. حيث </a:t>
            </a:r>
            <a:r>
              <a:rPr lang="ar-IQ" sz="2600" dirty="0">
                <a:latin typeface="Hacen Liner XL" pitchFamily="2" charset="-78"/>
                <a:cs typeface="Hacen Liner XL" pitchFamily="2" charset="-78"/>
              </a:rPr>
              <a:t>توجد عدد من الصلاحيات كالمشرف على النظام ، وأستاذ المقرر والطالب والضيف.</a:t>
            </a:r>
            <a:endParaRPr lang="en-US" sz="26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3075" name="Picture 3" descr="C:\Users\5010\Desktop\ofi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68960"/>
            <a:ext cx="3429024" cy="3171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:\Users\5010\Desktop\login_box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01691"/>
            <a:ext cx="4357718" cy="260802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4714876" y="1052736"/>
            <a:ext cx="4214842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IQ" sz="2600" dirty="0" smtClean="0">
                <a:latin typeface="Hacen Liner XL" pitchFamily="2" charset="-78"/>
                <a:cs typeface="Hacen Liner XL" pitchFamily="2" charset="-78"/>
              </a:rPr>
              <a:t>تحميل المصادر التعليمية بالصيغ الالكترونية المختلفة إلى الموقع كأن تكون (</a:t>
            </a:r>
            <a:r>
              <a:rPr lang="en-US" sz="2600" dirty="0" smtClean="0">
                <a:latin typeface="Hacen Liner XL" pitchFamily="2" charset="-78"/>
                <a:cs typeface="Hacen Liner XL" pitchFamily="2" charset="-78"/>
              </a:rPr>
              <a:t> </a:t>
            </a:r>
            <a:r>
              <a:rPr lang="en-US" sz="2600" b="1" i="1" dirty="0" smtClean="0">
                <a:solidFill>
                  <a:srgbClr val="FF9900"/>
                </a:solidFill>
                <a:latin typeface="+mj-lt"/>
                <a:cs typeface="Hacen Liner XL" pitchFamily="2" charset="-78"/>
              </a:rPr>
              <a:t>flv,pdf,doc,xls,ppt</a:t>
            </a:r>
            <a:r>
              <a:rPr lang="en-US" sz="2600" b="1" i="1" dirty="0" smtClean="0">
                <a:solidFill>
                  <a:srgbClr val="FF0000"/>
                </a:solidFill>
                <a:latin typeface="+mj-lt"/>
                <a:cs typeface="Hacen Liner XL" pitchFamily="2" charset="-78"/>
              </a:rPr>
              <a:t> </a:t>
            </a:r>
            <a:r>
              <a:rPr lang="ar-IQ" sz="2600" dirty="0" smtClean="0">
                <a:latin typeface="Hacen Liner XL" pitchFamily="2" charset="-78"/>
                <a:cs typeface="Hacen Liner XL" pitchFamily="2" charset="-78"/>
              </a:rPr>
              <a:t>) ووضع روابط لمراكز الأبحاث والمواقع ذات الصلة بمحتوى المقرر</a:t>
            </a:r>
            <a:endParaRPr lang="en-US" sz="2600" dirty="0" smtClean="0">
              <a:latin typeface="Hacen Liner XL" pitchFamily="2" charset="-78"/>
              <a:cs typeface="Hacen Liner XL" pitchFamily="2" charset="-78"/>
            </a:endParaRPr>
          </a:p>
          <a:p>
            <a:pPr algn="justLow"/>
            <a:r>
              <a:rPr lang="en-US" sz="2600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 </a:t>
            </a:r>
          </a:p>
          <a:p>
            <a:pPr algn="justLow"/>
            <a:endParaRPr lang="ar-IQ" sz="2600" dirty="0">
              <a:solidFill>
                <a:schemeClr val="bg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010\Desktop\e-Exam%20Logo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052" y="214290"/>
            <a:ext cx="3127366" cy="184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5010\Desktop\ubuntu-910-share-files.jpg"/>
          <p:cNvPicPr>
            <a:picLocks noChangeAspect="1" noChangeArrowheads="1"/>
          </p:cNvPicPr>
          <p:nvPr/>
        </p:nvPicPr>
        <p:blipFill>
          <a:blip r:embed="rId3" cstate="print"/>
          <a:srcRect l="17380" r="11764"/>
          <a:stretch>
            <a:fillRect/>
          </a:stretch>
        </p:blipFill>
        <p:spPr bwMode="auto">
          <a:xfrm>
            <a:off x="500034" y="214291"/>
            <a:ext cx="3286148" cy="184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5010\Desktop\chat%2520room%2520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052" y="3313468"/>
            <a:ext cx="3127366" cy="170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Users\5010\Desktop\charter_school_performance_study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284984"/>
            <a:ext cx="3286148" cy="1753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مربع نص 9"/>
          <p:cNvSpPr txBox="1"/>
          <p:nvPr/>
        </p:nvSpPr>
        <p:spPr>
          <a:xfrm>
            <a:off x="4962250" y="2152061"/>
            <a:ext cx="3858222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IQ" sz="2100" dirty="0" smtClean="0">
                <a:latin typeface="Hacen Liner XL" pitchFamily="2" charset="-78"/>
                <a:cs typeface="Hacen Liner XL" pitchFamily="2" charset="-78"/>
              </a:rPr>
              <a:t>خاصية الاختبارات الالكترونية بأنواع مختلفة والتصحيح التلقائي مما يوفر الجهد والوقت على الطالب والتدريسي.</a:t>
            </a:r>
            <a:endParaRPr lang="ar-IQ" sz="21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1520" y="2258288"/>
            <a:ext cx="3606100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IQ" sz="2100" dirty="0" smtClean="0">
                <a:latin typeface="Hacen Liner XL" pitchFamily="2" charset="-78"/>
                <a:cs typeface="Hacen Liner XL" pitchFamily="2" charset="-78"/>
              </a:rPr>
              <a:t>يتيح النظام إمكانية تبادل وإرسال ملفات والواجبات والأبحاث بين مستخدميه.</a:t>
            </a:r>
            <a:endParaRPr lang="en-US" sz="21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076056" y="5038705"/>
            <a:ext cx="3600400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IQ" sz="2100" dirty="0" smtClean="0">
                <a:latin typeface="Hacen Liner XL" pitchFamily="2" charset="-78"/>
                <a:cs typeface="Hacen Liner XL" pitchFamily="2" charset="-78"/>
              </a:rPr>
              <a:t>يمكن النظام مستخدميه من التواصل عبر الرسائل الخاصة داخل المقرر وكذلك غرف الدردشة.</a:t>
            </a:r>
            <a:endParaRPr lang="en-US" sz="21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57158" y="5082837"/>
            <a:ext cx="35719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IQ" sz="2100" dirty="0" smtClean="0">
                <a:latin typeface="Hacen Liner XL" pitchFamily="2" charset="-78"/>
                <a:cs typeface="Hacen Liner XL" pitchFamily="2" charset="-78"/>
              </a:rPr>
              <a:t>يوجد في النظام خاصية تمكن الطالب من معرفة مستوى تحصيله الدراسي.</a:t>
            </a:r>
            <a:endParaRPr lang="en-US" sz="21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944792"/>
            <a:ext cx="2664296" cy="7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04964" y="548680"/>
            <a:ext cx="5876908" cy="357190"/>
          </a:xfrm>
        </p:spPr>
        <p:txBody>
          <a:bodyPr>
            <a:noAutofit/>
          </a:bodyPr>
          <a:lstStyle/>
          <a:p>
            <a:pPr algn="r" rtl="1"/>
            <a:r>
              <a:rPr lang="ar-IQ" sz="2600" dirty="0" smtClean="0">
                <a:latin typeface="Hacen Liner XL" pitchFamily="2" charset="-78"/>
                <a:cs typeface="Hacen Liner XL" pitchFamily="2" charset="-78"/>
              </a:rPr>
              <a:t>يتألف النظام ثلاث مستويات للوصول إليه :</a:t>
            </a:r>
            <a:endParaRPr lang="ar-SA" sz="26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5121" name="Picture 1" descr="C:\Users\5010\Desktop\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42" y="268083"/>
            <a:ext cx="3224679" cy="226310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مجموعة 7"/>
          <p:cNvGrpSpPr/>
          <p:nvPr/>
        </p:nvGrpSpPr>
        <p:grpSpPr>
          <a:xfrm>
            <a:off x="4857752" y="1285860"/>
            <a:ext cx="4071966" cy="2368711"/>
            <a:chOff x="5000628" y="3429000"/>
            <a:chExt cx="3714776" cy="1426056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5000628" y="3429000"/>
              <a:ext cx="3714776" cy="1357322"/>
            </a:xfrm>
            <a:prstGeom prst="round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5072066" y="3502414"/>
              <a:ext cx="3571900" cy="13526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solidFill>
                    <a:srgbClr val="FF9900"/>
                  </a:solidFill>
                  <a:latin typeface="Hacen Liner XL" pitchFamily="2" charset="-78"/>
                  <a:cs typeface="Hacen Liner XL" pitchFamily="2" charset="-78"/>
                </a:rPr>
                <a:t>مدير النظام </a:t>
              </a:r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: هو المسؤول عن ادارة النظام والذي يتمكن من الوصول إلى جميع المقررات الدراسية ويحدد جميع الصلاحيات والعمليات في الموقع بأكمله.</a:t>
              </a:r>
            </a:p>
            <a:p>
              <a:pPr algn="justLow"/>
              <a:endParaRPr lang="ar-IQ" sz="2000" dirty="0"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4" name="مجموعة 10"/>
          <p:cNvGrpSpPr/>
          <p:nvPr/>
        </p:nvGrpSpPr>
        <p:grpSpPr>
          <a:xfrm>
            <a:off x="4885048" y="3643314"/>
            <a:ext cx="3973232" cy="1428760"/>
            <a:chOff x="5000628" y="3429000"/>
            <a:chExt cx="3714776" cy="1357322"/>
          </a:xfrm>
        </p:grpSpPr>
        <p:sp>
          <p:nvSpPr>
            <p:cNvPr id="12" name="مستطيل مستدير الزوايا 11"/>
            <p:cNvSpPr/>
            <p:nvPr/>
          </p:nvSpPr>
          <p:spPr>
            <a:xfrm>
              <a:off x="5000628" y="3429000"/>
              <a:ext cx="3714776" cy="1357322"/>
            </a:xfrm>
            <a:prstGeom prst="roundRect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5194046" y="3502415"/>
              <a:ext cx="3449920" cy="11403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solidFill>
                    <a:srgbClr val="FF9900"/>
                  </a:solidFill>
                  <a:latin typeface="Hacen Liner XL" pitchFamily="2" charset="-78"/>
                  <a:cs typeface="Hacen Liner XL" pitchFamily="2" charset="-78"/>
                </a:rPr>
                <a:t>المؤلف : صفة مميزة لبعض المدرسين الذين لهم الحق في إنشاء المقررات الدراسية</a:t>
              </a:r>
              <a:endParaRPr lang="ar-IQ" sz="2400" dirty="0">
                <a:solidFill>
                  <a:srgbClr val="FF9900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5" name="مجموعة 13"/>
          <p:cNvGrpSpPr/>
          <p:nvPr/>
        </p:nvGrpSpPr>
        <p:grpSpPr>
          <a:xfrm>
            <a:off x="214282" y="2857497"/>
            <a:ext cx="4429156" cy="2659736"/>
            <a:chOff x="5000628" y="3429000"/>
            <a:chExt cx="3714776" cy="1357322"/>
          </a:xfrm>
        </p:grpSpPr>
        <p:sp>
          <p:nvSpPr>
            <p:cNvPr id="15" name="مستطيل مستدير الزوايا 14"/>
            <p:cNvSpPr/>
            <p:nvPr/>
          </p:nvSpPr>
          <p:spPr>
            <a:xfrm>
              <a:off x="5000628" y="3429000"/>
              <a:ext cx="3714776" cy="1357322"/>
            </a:xfrm>
            <a:prstGeom prst="round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5072066" y="3502415"/>
              <a:ext cx="3571900" cy="11779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justLow"/>
              <a:r>
                <a:rPr lang="ar-IQ" sz="2400" dirty="0" smtClean="0">
                  <a:solidFill>
                    <a:srgbClr val="FF9900"/>
                  </a:solidFill>
                  <a:latin typeface="Hacen Liner XL" pitchFamily="2" charset="-78"/>
                  <a:cs typeface="Hacen Liner XL" pitchFamily="2" charset="-78"/>
                </a:rPr>
                <a:t>التدريسي</a:t>
              </a:r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 : له السيطرة الكاملة في جميع المقررات (هذا يعني أنهم يمارسون عملية التدريس باستخدام المقررات والأدوات الممكنة لهم من قبل مدير النظام لكنهم لا يستطيعون تغير الأدوات والمواد الدراسية)</a:t>
              </a:r>
              <a:endParaRPr lang="ar-IQ" sz="2400" dirty="0"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6" name="مجموعة 16"/>
          <p:cNvGrpSpPr/>
          <p:nvPr/>
        </p:nvGrpSpPr>
        <p:grpSpPr>
          <a:xfrm>
            <a:off x="4786314" y="5337615"/>
            <a:ext cx="4071967" cy="1500644"/>
            <a:chOff x="4865545" y="3429000"/>
            <a:chExt cx="3849859" cy="2036586"/>
          </a:xfrm>
        </p:grpSpPr>
        <p:sp>
          <p:nvSpPr>
            <p:cNvPr id="18" name="مستطيل مستدير الزوايا 17"/>
            <p:cNvSpPr/>
            <p:nvPr/>
          </p:nvSpPr>
          <p:spPr>
            <a:xfrm>
              <a:off x="5000628" y="3429000"/>
              <a:ext cx="3714776" cy="1357322"/>
            </a:xfrm>
            <a:prstGeom prst="round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b" anchorCtr="0"/>
            <a:lstStyle/>
            <a:p>
              <a:pPr algn="just">
                <a:lnSpc>
                  <a:spcPct val="150000"/>
                </a:lnSpc>
              </a:pPr>
              <a:endParaRPr lang="ar-IQ" b="1" dirty="0" smtClean="0">
                <a:solidFill>
                  <a:schemeClr val="bg1"/>
                </a:solidFill>
              </a:endParaRPr>
            </a:p>
            <a:p>
              <a:pPr algn="ctr"/>
              <a:endParaRPr lang="ar-IQ" dirty="0"/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4865545" y="3502413"/>
              <a:ext cx="3778421" cy="19631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400" dirty="0" smtClean="0">
                  <a:solidFill>
                    <a:srgbClr val="FF9900"/>
                  </a:solidFill>
                  <a:latin typeface="Hacen Liner XL" pitchFamily="2" charset="-78"/>
                  <a:cs typeface="Hacen Liner XL" pitchFamily="2" charset="-78"/>
                </a:rPr>
                <a:t>الطالب</a:t>
              </a:r>
              <a:r>
                <a:rPr lang="ar-IQ" sz="2400" dirty="0" smtClean="0">
                  <a:latin typeface="Hacen Liner XL" pitchFamily="2" charset="-78"/>
                  <a:cs typeface="Hacen Liner XL" pitchFamily="2" charset="-78"/>
                </a:rPr>
                <a:t> : يمكنه استخدام البرنامج لأغراض التعلم فقط.</a:t>
              </a:r>
            </a:p>
            <a:p>
              <a:endParaRPr lang="ar-IQ" sz="2000" dirty="0" smtClean="0"/>
            </a:p>
            <a:p>
              <a:endParaRPr lang="ar-IQ" sz="2000" dirty="0"/>
            </a:p>
          </p:txBody>
        </p:sp>
      </p:grpSp>
      <p:pic>
        <p:nvPicPr>
          <p:cNvPr id="20" name="صورة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874661"/>
            <a:ext cx="6000736" cy="568325"/>
          </a:xfrm>
          <a:prstGeom prst="rect">
            <a:avLst/>
          </a:prstGeom>
        </p:spPr>
        <p:txBody>
          <a:bodyPr vert="horz" lIns="0" rIns="0" bIns="91440" anchor="b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600" i="0" u="none" strike="noStrike" kern="1200" normalizeH="0" baseline="0" noProof="0" dirty="0" smtClean="0">
                <a:ln w="50800"/>
                <a:uLnTx/>
                <a:uFillTx/>
                <a:latin typeface="Hacen Liner XL" pitchFamily="2" charset="-78"/>
                <a:ea typeface="+mj-ea"/>
                <a:cs typeface="Hacen Liner XL" pitchFamily="2" charset="-78"/>
              </a:rPr>
              <a:t>كيفية  توظيف البرنامج في التعليم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3568" y="2639044"/>
            <a:ext cx="8001000" cy="18700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17463" algn="justLow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ar-IQ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cen Liner XL" pitchFamily="2" charset="-78"/>
                <a:cs typeface="Hacen Liner XL" pitchFamily="2" charset="-78"/>
              </a:rPr>
              <a:t>ك</a:t>
            </a:r>
            <a:r>
              <a:rPr kumimoji="0" lang="ar-SA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cen Liner XL" pitchFamily="2" charset="-78"/>
                <a:cs typeface="Hacen Liner XL" pitchFamily="2" charset="-78"/>
              </a:rPr>
              <a:t>نموذج مساعد </a:t>
            </a:r>
            <a:r>
              <a:rPr kumimoji="0" lang="ar-IQ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cen Liner XL" pitchFamily="2" charset="-78"/>
                <a:cs typeface="Hacen Liner XL" pitchFamily="2" charset="-78"/>
              </a:rPr>
              <a:t>أي</a:t>
            </a:r>
            <a:r>
              <a:rPr kumimoji="0" lang="ar-SA" sz="2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acen Liner XL" pitchFamily="2" charset="-78"/>
                <a:cs typeface="Hacen Liner XL" pitchFamily="2" charset="-78"/>
              </a:rPr>
              <a:t> مكمل للتعليم التقليدي المؤسس على الفصل حيث تخدم  الشبكة هذا التعليم بما يحتاج إليه من برامج وعروض مساعدة ، وفيه توظف بعض أدوات التعليم الالكتروني جزئياً في دعم التعليم الصفي التقليدي وتسهيله ورفع كفاءته . </a:t>
            </a:r>
            <a:endParaRPr kumimoji="0" lang="en-US" sz="2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71472" y="4509120"/>
            <a:ext cx="814072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IQ" sz="2700" dirty="0" smtClean="0">
                <a:latin typeface="Hacen Liner XL" pitchFamily="2" charset="-78"/>
                <a:cs typeface="Hacen Liner XL" pitchFamily="2" charset="-78"/>
              </a:rPr>
              <a:t>ومن ابسط الأمثلة في تفعيل هكذا أنظمة 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توجيه </a:t>
            </a:r>
            <a:r>
              <a:rPr lang="ar-SA" sz="2700" dirty="0">
                <a:latin typeface="Hacen Liner XL" pitchFamily="2" charset="-78"/>
                <a:cs typeface="Hacen Liner XL" pitchFamily="2" charset="-78"/>
              </a:rPr>
              <a:t>الطلاب بعد </a:t>
            </a:r>
            <a:r>
              <a:rPr lang="ar-IQ" sz="2700" dirty="0" smtClean="0">
                <a:latin typeface="Hacen Liner XL" pitchFamily="2" charset="-78"/>
                <a:cs typeface="Hacen Liner XL" pitchFamily="2" charset="-78"/>
              </a:rPr>
              <a:t>أ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ل</a:t>
            </a:r>
            <a:r>
              <a:rPr lang="ar-IQ" sz="2700" dirty="0" smtClean="0">
                <a:latin typeface="Hacen Liner XL" pitchFamily="2" charset="-78"/>
                <a:cs typeface="Hacen Liner XL" pitchFamily="2" charset="-78"/>
              </a:rPr>
              <a:t>محاضرة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 </a:t>
            </a:r>
            <a:r>
              <a:rPr lang="ar-SA" sz="2700" dirty="0">
                <a:latin typeface="Hacen Liner XL" pitchFamily="2" charset="-78"/>
                <a:cs typeface="Hacen Liner XL" pitchFamily="2" charset="-78"/>
              </a:rPr>
              <a:t>للدخول </a:t>
            </a:r>
            <a:r>
              <a:rPr lang="ar-IQ" sz="2700" dirty="0" err="1" smtClean="0">
                <a:latin typeface="Hacen Liner XL" pitchFamily="2" charset="-78"/>
                <a:cs typeface="Hacen Liner XL" pitchFamily="2" charset="-78"/>
              </a:rPr>
              <a:t>لل</a:t>
            </a:r>
            <a:r>
              <a:rPr lang="ar-SA" sz="2700" dirty="0">
                <a:latin typeface="Hacen Liner XL" pitchFamily="2" charset="-78"/>
                <a:cs typeface="Hacen Liner XL" pitchFamily="2" charset="-78"/>
              </a:rPr>
              <a:t>موقع  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وحل</a:t>
            </a:r>
            <a:r>
              <a:rPr lang="ar-IQ" sz="2700" dirty="0" smtClean="0">
                <a:latin typeface="Hacen Liner XL" pitchFamily="2" charset="-78"/>
                <a:cs typeface="Hacen Liner XL" pitchFamily="2" charset="-78"/>
              </a:rPr>
              <a:t> بعض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 </a:t>
            </a:r>
            <a:r>
              <a:rPr lang="ar-SA" sz="2700" dirty="0">
                <a:latin typeface="Hacen Liner XL" pitchFamily="2" charset="-78"/>
                <a:cs typeface="Hacen Liner XL" pitchFamily="2" charset="-78"/>
              </a:rPr>
              <a:t>الأسئلة </a:t>
            </a:r>
            <a:r>
              <a:rPr lang="ar-SA" sz="2700" dirty="0" smtClean="0">
                <a:latin typeface="Hacen Liner XL" pitchFamily="2" charset="-78"/>
                <a:cs typeface="Hacen Liner XL" pitchFamily="2" charset="-78"/>
              </a:rPr>
              <a:t>المطروحة </a:t>
            </a:r>
            <a:r>
              <a:rPr lang="ar-SA" sz="2700" dirty="0">
                <a:latin typeface="Hacen Liner XL" pitchFamily="2" charset="-78"/>
                <a:cs typeface="Hacen Liner XL" pitchFamily="2" charset="-78"/>
              </a:rPr>
              <a:t>ذات الصلة بالدرس</a:t>
            </a:r>
            <a:r>
              <a:rPr lang="ar-IQ" sz="2700" dirty="0">
                <a:latin typeface="Hacen Liner XL" pitchFamily="2" charset="-78"/>
                <a:cs typeface="Hacen Liner XL" pitchFamily="2" charset="-78"/>
              </a:rPr>
              <a:t> وكذلك </a:t>
            </a:r>
            <a:r>
              <a:rPr lang="ar-IQ" sz="2700" dirty="0" smtClean="0">
                <a:latin typeface="Hacen Liner XL" pitchFamily="2" charset="-78"/>
                <a:cs typeface="Hacen Liner XL" pitchFamily="2" charset="-78"/>
              </a:rPr>
              <a:t>إجراء الواجبات وغيرها </a:t>
            </a:r>
            <a:r>
              <a:rPr lang="ar-IQ" sz="2700" dirty="0">
                <a:latin typeface="Hacen Liner XL" pitchFamily="2" charset="-78"/>
                <a:cs typeface="Hacen Liner XL" pitchFamily="2" charset="-78"/>
              </a:rPr>
              <a:t>لتنمية مهارات الطالب.</a:t>
            </a:r>
            <a:endParaRPr lang="en-US" sz="27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4098" name="Picture 2" descr="C:\Users\5010\Desktop\iStock_000007651615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428892" cy="2311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947995" y="260648"/>
            <a:ext cx="176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IQ" sz="2400" dirty="0" smtClean="0">
                <a:latin typeface="Hacen Liner XL" pitchFamily="2" charset="-78"/>
                <a:cs typeface="Hacen Liner XL" pitchFamily="2" charset="-78"/>
              </a:rPr>
              <a:t>المتطلبات :-</a:t>
            </a:r>
            <a:endParaRPr lang="en-US" sz="24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620688"/>
            <a:ext cx="8140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تزويد فريق العمل بهيكلية الكلية والمتمثلة بـ 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7" y="1192669"/>
            <a:ext cx="1581225" cy="868005"/>
          </a:xfrm>
          <a:prstGeom prst="rect">
            <a:avLst/>
          </a:prstGeom>
        </p:spPr>
      </p:pic>
      <p:grpSp>
        <p:nvGrpSpPr>
          <p:cNvPr id="2" name="مجموعة 48"/>
          <p:cNvGrpSpPr/>
          <p:nvPr/>
        </p:nvGrpSpPr>
        <p:grpSpPr>
          <a:xfrm>
            <a:off x="4891506" y="1192670"/>
            <a:ext cx="2313120" cy="868005"/>
            <a:chOff x="4891506" y="1770691"/>
            <a:chExt cx="2313120" cy="868005"/>
          </a:xfrm>
        </p:grpSpPr>
        <p:cxnSp>
          <p:nvCxnSpPr>
            <p:cNvPr id="7" name="رابط مستقيم 6"/>
            <p:cNvCxnSpPr/>
            <p:nvPr/>
          </p:nvCxnSpPr>
          <p:spPr>
            <a:xfrm>
              <a:off x="6516216" y="2204694"/>
              <a:ext cx="688410" cy="0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91506" y="1770691"/>
              <a:ext cx="1624710" cy="868005"/>
            </a:xfrm>
            <a:prstGeom prst="rect">
              <a:avLst/>
            </a:prstGeom>
          </p:spPr>
        </p:pic>
      </p:grpSp>
      <p:grpSp>
        <p:nvGrpSpPr>
          <p:cNvPr id="5" name="مجموعة 50"/>
          <p:cNvGrpSpPr/>
          <p:nvPr/>
        </p:nvGrpSpPr>
        <p:grpSpPr>
          <a:xfrm>
            <a:off x="2803274" y="1048652"/>
            <a:ext cx="2088232" cy="1012021"/>
            <a:chOff x="2803274" y="1626673"/>
            <a:chExt cx="2088232" cy="1012021"/>
          </a:xfrm>
        </p:grpSpPr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3274" y="1770689"/>
              <a:ext cx="1624710" cy="868005"/>
            </a:xfrm>
            <a:prstGeom prst="rect">
              <a:avLst/>
            </a:prstGeom>
          </p:spPr>
        </p:pic>
        <p:cxnSp>
          <p:nvCxnSpPr>
            <p:cNvPr id="26" name="رابط مستقيم 25"/>
            <p:cNvCxnSpPr>
              <a:endCxn id="12" idx="1"/>
            </p:cNvCxnSpPr>
            <p:nvPr/>
          </p:nvCxnSpPr>
          <p:spPr>
            <a:xfrm>
              <a:off x="4425787" y="1626673"/>
              <a:ext cx="465719" cy="0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52"/>
          <p:cNvGrpSpPr/>
          <p:nvPr/>
        </p:nvGrpSpPr>
        <p:grpSpPr>
          <a:xfrm>
            <a:off x="744580" y="1192670"/>
            <a:ext cx="2058694" cy="868005"/>
            <a:chOff x="744580" y="1770691"/>
            <a:chExt cx="2058694" cy="868005"/>
          </a:xfrm>
        </p:grpSpPr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4580" y="1770691"/>
              <a:ext cx="1624710" cy="868005"/>
            </a:xfrm>
            <a:prstGeom prst="rect">
              <a:avLst/>
            </a:prstGeom>
          </p:spPr>
        </p:pic>
        <p:cxnSp>
          <p:nvCxnSpPr>
            <p:cNvPr id="32" name="رابط مستقيم 31"/>
            <p:cNvCxnSpPr/>
            <p:nvPr/>
          </p:nvCxnSpPr>
          <p:spPr>
            <a:xfrm>
              <a:off x="2337555" y="2217981"/>
              <a:ext cx="465719" cy="0"/>
            </a:xfrm>
            <a:prstGeom prst="line">
              <a:avLst/>
            </a:prstGeom>
            <a:ln w="31750">
              <a:solidFill>
                <a:srgbClr val="FFB26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مربع نص 55"/>
          <p:cNvSpPr txBox="1"/>
          <p:nvPr/>
        </p:nvSpPr>
        <p:spPr>
          <a:xfrm>
            <a:off x="7304914" y="1286017"/>
            <a:ext cx="12999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000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الكليـة</a:t>
            </a:r>
            <a:endParaRPr lang="ar-IQ" sz="4000" dirty="0">
              <a:solidFill>
                <a:schemeClr val="bg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932098" y="1303504"/>
            <a:ext cx="1543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القسم </a:t>
            </a:r>
            <a:r>
              <a:rPr lang="ar-IQ" sz="3600" b="1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1</a:t>
            </a:r>
            <a:endParaRPr lang="ar-IQ" sz="3600" b="1" dirty="0">
              <a:solidFill>
                <a:schemeClr val="bg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grpSp>
        <p:nvGrpSpPr>
          <p:cNvPr id="9" name="مجموعة 37"/>
          <p:cNvGrpSpPr/>
          <p:nvPr/>
        </p:nvGrpSpPr>
        <p:grpSpPr>
          <a:xfrm>
            <a:off x="4869980" y="1626669"/>
            <a:ext cx="2078015" cy="1656522"/>
            <a:chOff x="4869980" y="2354917"/>
            <a:chExt cx="2078015" cy="1656522"/>
          </a:xfrm>
        </p:grpSpPr>
        <p:grpSp>
          <p:nvGrpSpPr>
            <p:cNvPr id="10" name="مجموعة 47"/>
            <p:cNvGrpSpPr/>
            <p:nvPr/>
          </p:nvGrpSpPr>
          <p:grpSpPr>
            <a:xfrm>
              <a:off x="4869980" y="2354917"/>
              <a:ext cx="2078015" cy="1656522"/>
              <a:chOff x="4869980" y="2928515"/>
              <a:chExt cx="2078015" cy="1656522"/>
            </a:xfrm>
          </p:grpSpPr>
          <p:pic>
            <p:nvPicPr>
              <p:cNvPr id="13" name="صورة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69980" y="3717032"/>
                <a:ext cx="1624710" cy="868005"/>
              </a:xfrm>
              <a:prstGeom prst="rect">
                <a:avLst/>
              </a:prstGeom>
            </p:spPr>
          </p:pic>
          <p:grpSp>
            <p:nvGrpSpPr>
              <p:cNvPr id="11" name="مجموعة 46"/>
              <p:cNvGrpSpPr/>
              <p:nvPr/>
            </p:nvGrpSpPr>
            <p:grpSpPr>
              <a:xfrm>
                <a:off x="6494690" y="2928515"/>
                <a:ext cx="453305" cy="1188510"/>
                <a:chOff x="6494690" y="2928515"/>
                <a:chExt cx="453305" cy="1188510"/>
              </a:xfrm>
            </p:grpSpPr>
            <p:cxnSp>
              <p:nvCxnSpPr>
                <p:cNvPr id="19" name="رابط مستقيم 18"/>
                <p:cNvCxnSpPr/>
                <p:nvPr/>
              </p:nvCxnSpPr>
              <p:spPr>
                <a:xfrm>
                  <a:off x="6494690" y="4117024"/>
                  <a:ext cx="453305" cy="0"/>
                </a:xfrm>
                <a:prstGeom prst="line">
                  <a:avLst/>
                </a:prstGeom>
                <a:ln w="31750">
                  <a:solidFill>
                    <a:srgbClr val="FFB265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رابط مستقيم 19"/>
                <p:cNvCxnSpPr/>
                <p:nvPr/>
              </p:nvCxnSpPr>
              <p:spPr>
                <a:xfrm flipV="1">
                  <a:off x="6947995" y="2928515"/>
                  <a:ext cx="0" cy="1188510"/>
                </a:xfrm>
                <a:prstGeom prst="line">
                  <a:avLst/>
                </a:prstGeom>
                <a:ln w="31750">
                  <a:solidFill>
                    <a:srgbClr val="FFB265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مربع نص 57"/>
            <p:cNvSpPr txBox="1"/>
            <p:nvPr/>
          </p:nvSpPr>
          <p:spPr>
            <a:xfrm>
              <a:off x="4932098" y="3254270"/>
              <a:ext cx="15435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القسم </a:t>
              </a:r>
              <a:r>
                <a:rPr lang="ar-IQ" sz="3600" b="1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2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21" name="مجموعة 9"/>
          <p:cNvGrpSpPr/>
          <p:nvPr/>
        </p:nvGrpSpPr>
        <p:grpSpPr>
          <a:xfrm>
            <a:off x="4900508" y="2815179"/>
            <a:ext cx="2056749" cy="2571846"/>
            <a:chOff x="4891506" y="3597367"/>
            <a:chExt cx="2056749" cy="2571846"/>
          </a:xfrm>
        </p:grpSpPr>
        <p:grpSp>
          <p:nvGrpSpPr>
            <p:cNvPr id="22" name="مجموعة 49"/>
            <p:cNvGrpSpPr/>
            <p:nvPr/>
          </p:nvGrpSpPr>
          <p:grpSpPr>
            <a:xfrm>
              <a:off x="4891506" y="3597367"/>
              <a:ext cx="2056749" cy="2571846"/>
              <a:chOff x="4891506" y="3597367"/>
              <a:chExt cx="2056749" cy="2571846"/>
            </a:xfrm>
          </p:grpSpPr>
          <p:pic>
            <p:nvPicPr>
              <p:cNvPr id="42" name="صورة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91506" y="5301208"/>
                <a:ext cx="1624710" cy="868005"/>
              </a:xfrm>
              <a:prstGeom prst="rect">
                <a:avLst/>
              </a:prstGeom>
            </p:spPr>
          </p:pic>
          <p:cxnSp>
            <p:nvCxnSpPr>
              <p:cNvPr id="43" name="رابط مستقيم 42"/>
              <p:cNvCxnSpPr/>
              <p:nvPr/>
            </p:nvCxnSpPr>
            <p:spPr>
              <a:xfrm>
                <a:off x="6494950" y="5701200"/>
                <a:ext cx="453305" cy="0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رابط مستقيم 43"/>
              <p:cNvCxnSpPr/>
              <p:nvPr/>
            </p:nvCxnSpPr>
            <p:spPr>
              <a:xfrm flipH="1" flipV="1">
                <a:off x="6938993" y="3597367"/>
                <a:ext cx="4129" cy="2103835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مربع نص 58"/>
            <p:cNvSpPr txBox="1"/>
            <p:nvPr/>
          </p:nvSpPr>
          <p:spPr>
            <a:xfrm>
              <a:off x="4932098" y="5412044"/>
              <a:ext cx="15435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القسم </a:t>
              </a:r>
              <a:r>
                <a:rPr lang="en-US" sz="3600" b="1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n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sp>
        <p:nvSpPr>
          <p:cNvPr id="60" name="مربع نص 59"/>
          <p:cNvSpPr txBox="1"/>
          <p:nvPr/>
        </p:nvSpPr>
        <p:spPr>
          <a:xfrm>
            <a:off x="2843866" y="1347572"/>
            <a:ext cx="15435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المرحلة 1</a:t>
            </a:r>
            <a:endParaRPr lang="ar-IQ" sz="3600" b="1" dirty="0">
              <a:solidFill>
                <a:schemeClr val="bg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grpSp>
        <p:nvGrpSpPr>
          <p:cNvPr id="23" name="مجموعة 10"/>
          <p:cNvGrpSpPr/>
          <p:nvPr/>
        </p:nvGrpSpPr>
        <p:grpSpPr>
          <a:xfrm>
            <a:off x="2803274" y="1412776"/>
            <a:ext cx="1855372" cy="1866167"/>
            <a:chOff x="2803274" y="1854774"/>
            <a:chExt cx="1855372" cy="1866167"/>
          </a:xfrm>
        </p:grpSpPr>
        <p:grpSp>
          <p:nvGrpSpPr>
            <p:cNvPr id="24" name="مجموعة 51"/>
            <p:cNvGrpSpPr/>
            <p:nvPr/>
          </p:nvGrpSpPr>
          <p:grpSpPr>
            <a:xfrm>
              <a:off x="2803274" y="1854774"/>
              <a:ext cx="1855372" cy="1866167"/>
              <a:chOff x="2803274" y="1854774"/>
              <a:chExt cx="1855372" cy="1866167"/>
            </a:xfrm>
          </p:grpSpPr>
          <p:pic>
            <p:nvPicPr>
              <p:cNvPr id="15" name="صورة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03274" y="2852936"/>
                <a:ext cx="1624710" cy="868005"/>
              </a:xfrm>
              <a:prstGeom prst="rect">
                <a:avLst/>
              </a:prstGeom>
            </p:spPr>
          </p:pic>
          <p:cxnSp>
            <p:nvCxnSpPr>
              <p:cNvPr id="28" name="رابط مستقيم 27"/>
              <p:cNvCxnSpPr/>
              <p:nvPr/>
            </p:nvCxnSpPr>
            <p:spPr>
              <a:xfrm flipV="1">
                <a:off x="4658646" y="1854774"/>
                <a:ext cx="0" cy="1432166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رابط مستقيم 29"/>
              <p:cNvCxnSpPr/>
              <p:nvPr/>
            </p:nvCxnSpPr>
            <p:spPr>
              <a:xfrm>
                <a:off x="4383263" y="3284984"/>
                <a:ext cx="275383" cy="1954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مربع نص 60"/>
            <p:cNvSpPr txBox="1"/>
            <p:nvPr/>
          </p:nvSpPr>
          <p:spPr>
            <a:xfrm>
              <a:off x="2843866" y="2990642"/>
              <a:ext cx="154352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2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المرحلة 2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sp>
        <p:nvSpPr>
          <p:cNvPr id="62" name="مربع نص 61"/>
          <p:cNvSpPr txBox="1"/>
          <p:nvPr/>
        </p:nvSpPr>
        <p:spPr>
          <a:xfrm>
            <a:off x="785172" y="1347572"/>
            <a:ext cx="1543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dirty="0" smtClean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rPr>
              <a:t>مقرر 1</a:t>
            </a:r>
            <a:endParaRPr lang="ar-IQ" sz="3600" b="1" dirty="0">
              <a:solidFill>
                <a:schemeClr val="bg1"/>
              </a:solidFill>
              <a:latin typeface="Hacen Liner XL" pitchFamily="2" charset="-78"/>
              <a:cs typeface="Hacen Liner XL" pitchFamily="2" charset="-78"/>
            </a:endParaRPr>
          </a:p>
        </p:txBody>
      </p:sp>
      <p:grpSp>
        <p:nvGrpSpPr>
          <p:cNvPr id="25" name="مجموعة 28"/>
          <p:cNvGrpSpPr/>
          <p:nvPr/>
        </p:nvGrpSpPr>
        <p:grpSpPr>
          <a:xfrm>
            <a:off x="751476" y="1639959"/>
            <a:ext cx="1826756" cy="1636857"/>
            <a:chOff x="751476" y="1820412"/>
            <a:chExt cx="1826756" cy="1636857"/>
          </a:xfrm>
        </p:grpSpPr>
        <p:grpSp>
          <p:nvGrpSpPr>
            <p:cNvPr id="27" name="مجموعة 53"/>
            <p:cNvGrpSpPr/>
            <p:nvPr/>
          </p:nvGrpSpPr>
          <p:grpSpPr>
            <a:xfrm>
              <a:off x="751476" y="1820412"/>
              <a:ext cx="1826756" cy="1636857"/>
              <a:chOff x="751476" y="2034309"/>
              <a:chExt cx="1826756" cy="1636857"/>
            </a:xfrm>
          </p:grpSpPr>
          <p:pic>
            <p:nvPicPr>
              <p:cNvPr id="17" name="صورة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1476" y="2803161"/>
                <a:ext cx="1624710" cy="868005"/>
              </a:xfrm>
              <a:prstGeom prst="rect">
                <a:avLst/>
              </a:prstGeom>
            </p:spPr>
          </p:pic>
          <p:cxnSp>
            <p:nvCxnSpPr>
              <p:cNvPr id="33" name="رابط مستقيم 32"/>
              <p:cNvCxnSpPr/>
              <p:nvPr/>
            </p:nvCxnSpPr>
            <p:spPr>
              <a:xfrm flipH="1" flipV="1">
                <a:off x="2570414" y="2034309"/>
                <a:ext cx="7818" cy="1265918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/>
              <p:cNvCxnSpPr/>
              <p:nvPr/>
            </p:nvCxnSpPr>
            <p:spPr>
              <a:xfrm>
                <a:off x="2352401" y="3283030"/>
                <a:ext cx="225831" cy="0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مربع نص 62"/>
            <p:cNvSpPr txBox="1"/>
            <p:nvPr/>
          </p:nvSpPr>
          <p:spPr>
            <a:xfrm>
              <a:off x="785172" y="2706475"/>
              <a:ext cx="15435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مقرر 2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29" name="مجموعة 21"/>
          <p:cNvGrpSpPr/>
          <p:nvPr/>
        </p:nvGrpSpPr>
        <p:grpSpPr>
          <a:xfrm>
            <a:off x="703987" y="2888680"/>
            <a:ext cx="1876501" cy="2464334"/>
            <a:chOff x="670291" y="2300760"/>
            <a:chExt cx="1876501" cy="2464334"/>
          </a:xfrm>
        </p:grpSpPr>
        <p:grpSp>
          <p:nvGrpSpPr>
            <p:cNvPr id="31" name="مجموعة 54"/>
            <p:cNvGrpSpPr/>
            <p:nvPr/>
          </p:nvGrpSpPr>
          <p:grpSpPr>
            <a:xfrm>
              <a:off x="670291" y="2300760"/>
              <a:ext cx="1876501" cy="2464334"/>
              <a:chOff x="670291" y="2300760"/>
              <a:chExt cx="1876501" cy="2464334"/>
            </a:xfrm>
          </p:grpSpPr>
          <p:pic>
            <p:nvPicPr>
              <p:cNvPr id="18" name="صورة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70291" y="3897089"/>
                <a:ext cx="1624710" cy="868005"/>
              </a:xfrm>
              <a:prstGeom prst="rect">
                <a:avLst/>
              </a:prstGeom>
            </p:spPr>
          </p:pic>
          <p:cxnSp>
            <p:nvCxnSpPr>
              <p:cNvPr id="37" name="رابط مستقيم 36"/>
              <p:cNvCxnSpPr/>
              <p:nvPr/>
            </p:nvCxnSpPr>
            <p:spPr>
              <a:xfrm flipH="1" flipV="1">
                <a:off x="2546791" y="2300760"/>
                <a:ext cx="1" cy="2068426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رابط مستقيم 39"/>
              <p:cNvCxnSpPr/>
              <p:nvPr/>
            </p:nvCxnSpPr>
            <p:spPr>
              <a:xfrm>
                <a:off x="2306056" y="4374176"/>
                <a:ext cx="225831" cy="0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/>
            <p:cNvSpPr txBox="1"/>
            <p:nvPr/>
          </p:nvSpPr>
          <p:spPr>
            <a:xfrm>
              <a:off x="785172" y="4051010"/>
              <a:ext cx="154352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مقرر </a:t>
              </a:r>
              <a:r>
                <a:rPr lang="en-US" sz="36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n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grpSp>
        <p:nvGrpSpPr>
          <p:cNvPr id="35" name="مجموعة 64"/>
          <p:cNvGrpSpPr/>
          <p:nvPr/>
        </p:nvGrpSpPr>
        <p:grpSpPr>
          <a:xfrm>
            <a:off x="2803274" y="2841031"/>
            <a:ext cx="1855372" cy="2511983"/>
            <a:chOff x="2803274" y="1208958"/>
            <a:chExt cx="1855372" cy="2511983"/>
          </a:xfrm>
        </p:grpSpPr>
        <p:grpSp>
          <p:nvGrpSpPr>
            <p:cNvPr id="36" name="مجموعة 65"/>
            <p:cNvGrpSpPr/>
            <p:nvPr/>
          </p:nvGrpSpPr>
          <p:grpSpPr>
            <a:xfrm>
              <a:off x="2803274" y="1208958"/>
              <a:ext cx="1855372" cy="2511983"/>
              <a:chOff x="2803274" y="1208958"/>
              <a:chExt cx="1855372" cy="2511983"/>
            </a:xfrm>
          </p:grpSpPr>
          <p:pic>
            <p:nvPicPr>
              <p:cNvPr id="68" name="صورة 6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03274" y="2852936"/>
                <a:ext cx="1624710" cy="868005"/>
              </a:xfrm>
              <a:prstGeom prst="rect">
                <a:avLst/>
              </a:prstGeom>
            </p:spPr>
          </p:pic>
          <p:cxnSp>
            <p:nvCxnSpPr>
              <p:cNvPr id="69" name="رابط مستقيم 68"/>
              <p:cNvCxnSpPr/>
              <p:nvPr/>
            </p:nvCxnSpPr>
            <p:spPr>
              <a:xfrm flipV="1">
                <a:off x="4658646" y="1208958"/>
                <a:ext cx="0" cy="2077982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/>
              <p:cNvCxnSpPr/>
              <p:nvPr/>
            </p:nvCxnSpPr>
            <p:spPr>
              <a:xfrm>
                <a:off x="4383263" y="3284984"/>
                <a:ext cx="275383" cy="1954"/>
              </a:xfrm>
              <a:prstGeom prst="line">
                <a:avLst/>
              </a:prstGeom>
              <a:ln w="31750">
                <a:solidFill>
                  <a:srgbClr val="FFB265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مربع نص 66"/>
            <p:cNvSpPr txBox="1"/>
            <p:nvPr/>
          </p:nvSpPr>
          <p:spPr>
            <a:xfrm>
              <a:off x="2843866" y="2990642"/>
              <a:ext cx="154352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2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المرحلة </a:t>
              </a:r>
              <a:r>
                <a:rPr lang="en-US" sz="3200" dirty="0" smtClean="0">
                  <a:solidFill>
                    <a:schemeClr val="bg1"/>
                  </a:solidFill>
                  <a:latin typeface="Hacen Liner XL" pitchFamily="2" charset="-78"/>
                  <a:cs typeface="Hacen Liner XL" pitchFamily="2" charset="-78"/>
                </a:rPr>
                <a:t>n</a:t>
              </a:r>
              <a:endParaRPr lang="ar-IQ" sz="3600" b="1" dirty="0">
                <a:solidFill>
                  <a:schemeClr val="bg1"/>
                </a:solidFill>
                <a:latin typeface="Hacen Liner XL" pitchFamily="2" charset="-78"/>
                <a:cs typeface="Hacen Liner XL" pitchFamily="2" charset="-78"/>
              </a:endParaRPr>
            </a:p>
          </p:txBody>
        </p:sp>
      </p:grpSp>
      <p:cxnSp>
        <p:nvCxnSpPr>
          <p:cNvPr id="74" name="رابط مستقيم 73"/>
          <p:cNvCxnSpPr/>
          <p:nvPr/>
        </p:nvCxnSpPr>
        <p:spPr>
          <a:xfrm flipV="1">
            <a:off x="5712863" y="3270491"/>
            <a:ext cx="0" cy="1206080"/>
          </a:xfrm>
          <a:prstGeom prst="line">
            <a:avLst/>
          </a:prstGeom>
          <a:ln w="41275" cmpd="sng">
            <a:solidFill>
              <a:srgbClr val="FFB265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رابط مستقيم 81"/>
          <p:cNvCxnSpPr/>
          <p:nvPr/>
        </p:nvCxnSpPr>
        <p:spPr>
          <a:xfrm flipV="1">
            <a:off x="3613491" y="3264056"/>
            <a:ext cx="0" cy="1206080"/>
          </a:xfrm>
          <a:prstGeom prst="line">
            <a:avLst/>
          </a:prstGeom>
          <a:ln w="41275" cmpd="sng">
            <a:solidFill>
              <a:srgbClr val="FFB265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/>
          <p:cNvCxnSpPr/>
          <p:nvPr/>
        </p:nvCxnSpPr>
        <p:spPr>
          <a:xfrm flipV="1">
            <a:off x="1556934" y="3280900"/>
            <a:ext cx="0" cy="1206080"/>
          </a:xfrm>
          <a:prstGeom prst="line">
            <a:avLst/>
          </a:prstGeom>
          <a:ln w="41275" cmpd="sng">
            <a:solidFill>
              <a:srgbClr val="FFB265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صورة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47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9551" y="908720"/>
            <a:ext cx="8140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تزويد فريق العمل بنسخة الكترونية </a:t>
            </a:r>
            <a:r>
              <a:rPr lang="en-US" sz="2000" i="1" dirty="0" smtClean="0">
                <a:solidFill>
                  <a:srgbClr val="FF9900"/>
                </a:solidFill>
                <a:latin typeface="Hacen Liner XL" pitchFamily="2" charset="-78"/>
                <a:cs typeface="Hacen Liner XL" pitchFamily="2" charset="-78"/>
              </a:rPr>
              <a:t>Excel File </a:t>
            </a:r>
            <a:r>
              <a:rPr lang="ar-IQ" sz="2000" i="1" dirty="0" smtClean="0">
                <a:solidFill>
                  <a:srgbClr val="FF9900"/>
                </a:solidFill>
                <a:latin typeface="Hacen Liner XL" pitchFamily="2" charset="-78"/>
                <a:cs typeface="Hacen Liner XL" pitchFamily="2" charset="-78"/>
              </a:rPr>
              <a:t> </a:t>
            </a: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بأسماء تدريسيي وطلبة الكلية وباللغتين </a:t>
            </a:r>
            <a:r>
              <a:rPr lang="ar-IQ" sz="2000" dirty="0" smtClean="0">
                <a:solidFill>
                  <a:srgbClr val="FF9900"/>
                </a:solidFill>
                <a:latin typeface="Hacen Liner XL" pitchFamily="2" charset="-78"/>
                <a:cs typeface="Hacen Liner XL" pitchFamily="2" charset="-78"/>
              </a:rPr>
              <a:t>العربية والانكليزية </a:t>
            </a: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ليتسنى لنا رفعها على الموقع دفعة واحدة. 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2865130"/>
            <a:ext cx="8140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ترشيح شخص او اثنين ( </a:t>
            </a:r>
            <a:r>
              <a:rPr lang="ar-IQ" sz="2000" dirty="0" smtClean="0">
                <a:solidFill>
                  <a:srgbClr val="FF9900"/>
                </a:solidFill>
                <a:latin typeface="Hacen Liner XL" pitchFamily="2" charset="-78"/>
                <a:cs typeface="Hacen Liner XL" pitchFamily="2" charset="-78"/>
              </a:rPr>
              <a:t>تدريسي او فني </a:t>
            </a: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) من قبل الكلية لمتابعة مراحل تطبيق النظام وتزويدنا باي معلومات مطلوبة عن الكلية لغرض انجاح المشروع على اتم وجه.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9552" y="3945250"/>
            <a:ext cx="8140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اقامة ورش عمل من قبل الفريق المختص لتدريب الكادر التدريسي على ادارة ورفع المقررات الدراسية واعداد الاختبارات الالكترونية وغيرها من مميزات النظام.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0529" y="5025370"/>
            <a:ext cx="8140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فريق العمل على استعداد لإلقاء محاضرة واحدة على الاقل الى الطلبة لتعريفهم بالنظام ومميزاته وما يقدمه من خدمات تساهم في تطوير البيئة التعليمية.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1876762"/>
            <a:ext cx="8140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Low">
              <a:buFont typeface="Arial" pitchFamily="34" charset="0"/>
              <a:buChar char="•"/>
            </a:pPr>
            <a:r>
              <a:rPr lang="ar-IQ" sz="2000" dirty="0" smtClean="0">
                <a:latin typeface="Hacen Liner XL" pitchFamily="2" charset="-78"/>
                <a:cs typeface="Hacen Liner XL" pitchFamily="2" charset="-78"/>
              </a:rPr>
              <a:t>يتوجب على كل تدريسي تهيئة المحاضرات الالكترونية الخاصة بمقرراته الدراسية وباي صيغة الكترونية كانت </a:t>
            </a:r>
            <a:r>
              <a:rPr lang="en-US" sz="2000" b="1" i="1" dirty="0">
                <a:solidFill>
                  <a:srgbClr val="FF9900"/>
                </a:solidFill>
                <a:cs typeface="Hacen Liner XL" pitchFamily="2" charset="-78"/>
              </a:rPr>
              <a:t>flv,pdf,doc,xls,ppt</a:t>
            </a:r>
            <a:r>
              <a:rPr lang="en-US" sz="2000" b="1" i="1" dirty="0">
                <a:solidFill>
                  <a:srgbClr val="FF0000"/>
                </a:solidFill>
                <a:cs typeface="Hacen Liner XL" pitchFamily="2" charset="-78"/>
              </a:rPr>
              <a:t> </a:t>
            </a:r>
            <a:endParaRPr lang="en-US" sz="2000" dirty="0">
              <a:latin typeface="Hacen Liner XL" pitchFamily="2" charset="-78"/>
              <a:cs typeface="Hacen Liner XL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52" y="5879516"/>
            <a:ext cx="2664296" cy="7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9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PresentationFormat>عرض على الشاشة (3:4)‏</PresentationFormat>
  <Paragraphs>50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Modular Object Orient Dynamic Learning Environment</vt:lpstr>
      <vt:lpstr>الشريحة 3</vt:lpstr>
      <vt:lpstr>مميزات النظام</vt:lpstr>
      <vt:lpstr>الشريحة 5</vt:lpstr>
      <vt:lpstr>يتألف النظام ثلاث مستويات للوصول إليه :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dell-5520</dc:creator>
  <cp:lastModifiedBy>DR.Ahmed Saker</cp:lastModifiedBy>
  <cp:revision>1</cp:revision>
  <dcterms:created xsi:type="dcterms:W3CDTF">2014-10-20T07:19:36Z</dcterms:created>
  <dcterms:modified xsi:type="dcterms:W3CDTF">2014-10-20T07:19:43Z</dcterms:modified>
</cp:coreProperties>
</file>